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57" r:id="rId5"/>
    <p:sldId id="282" r:id="rId6"/>
    <p:sldId id="280" r:id="rId7"/>
    <p:sldId id="274" r:id="rId8"/>
    <p:sldId id="281" r:id="rId9"/>
    <p:sldId id="277" r:id="rId10"/>
    <p:sldId id="261" r:id="rId11"/>
    <p:sldId id="275" r:id="rId12"/>
    <p:sldId id="266" r:id="rId13"/>
    <p:sldId id="273" r:id="rId14"/>
    <p:sldId id="283" r:id="rId15"/>
    <p:sldId id="27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28"/>
  </p:normalViewPr>
  <p:slideViewPr>
    <p:cSldViewPr snapToGrid="0" snapToObjects="1">
      <p:cViewPr varScale="1">
        <p:scale>
          <a:sx n="44" d="100"/>
          <a:sy n="44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939FE9-0B2E-4997-BA24-44FF9669BA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AE1028-7A43-40A3-A2EC-124FFB073D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3D3C9-ED3E-4430-A8CA-03711A676035}" type="datetimeFigureOut">
              <a:rPr lang="en-US" smtClean="0"/>
              <a:t>1/9/2020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ACB66-3B0A-415A-9449-9278044DA5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B7EC22-6F70-469D-B720-84BF796C51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4CC5C-2831-4FAC-8076-6410B257E0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83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67E2B-6215-4DB6-B113-75ACD1123374}" type="datetimeFigureOut">
              <a:rPr lang="en-US" smtClean="0"/>
              <a:t>1/9/2020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C8106-034A-47C1-ADA6-0A1F9E0E74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78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C8106-034A-47C1-ADA6-0A1F9E0E747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859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C8106-034A-47C1-ADA6-0A1F9E0E747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339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C8106-034A-47C1-ADA6-0A1F9E0E747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23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C8106-034A-47C1-ADA6-0A1F9E0E747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886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C8106-034A-47C1-ADA6-0A1F9E0E747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408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7962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42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49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0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65941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9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9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79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3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451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393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151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person with bookbag staring out over the mountains">
            <a:extLst>
              <a:ext uri="{FF2B5EF4-FFF2-40B4-BE49-F238E27FC236}">
                <a16:creationId xmlns:a16="http://schemas.microsoft.com/office/drawing/2014/main" id="{0461DC49-1338-C24E-A3BB-5919AD12F5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1999" cy="68593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10B1DD0-264A-47E3-A16A-C87AFA51E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 6">
            <a:extLst>
              <a:ext uri="{FF2B5EF4-FFF2-40B4-BE49-F238E27FC236}">
                <a16:creationId xmlns:a16="http://schemas.microsoft.com/office/drawing/2014/main" id="{69C1BB7B-F21E-41A2-B30C-D8507B96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DF6D7DDE-F8A1-4105-9729-F9EB5F81A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Paris &amp; Madrid 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Trip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E661E49-0788-40C2-A5B6-638ADED7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Fred Lynn Middle School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80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9">
            <a:extLst>
              <a:ext uri="{FF2B5EF4-FFF2-40B4-BE49-F238E27FC236}">
                <a16:creationId xmlns:a16="http://schemas.microsoft.com/office/drawing/2014/main" id="{7BB74091-09FE-44AF-8325-7FE6E175F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858" y="4736961"/>
            <a:ext cx="10720685" cy="936769"/>
          </a:xfrm>
        </p:spPr>
        <p:txBody>
          <a:bodyPr>
            <a:normAutofit/>
          </a:bodyPr>
          <a:lstStyle/>
          <a:p>
            <a:r>
              <a:rPr lang="en-US" sz="4800"/>
              <a:t>How to pack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A05337-64D4-41D6-9C8E-FEA60C4339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1" r="-1" b="-1"/>
          <a:stretch/>
        </p:blipFill>
        <p:spPr>
          <a:xfrm>
            <a:off x="174192" y="11"/>
            <a:ext cx="5638780" cy="39023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DA502E-D73D-4B99-976A-D2F150BF9F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51" r="12727"/>
          <a:stretch/>
        </p:blipFill>
        <p:spPr>
          <a:xfrm>
            <a:off x="6096000" y="64891"/>
            <a:ext cx="5812970" cy="4022888"/>
          </a:xfrm>
          <a:prstGeom prst="rect">
            <a:avLst/>
          </a:prstGeom>
        </p:spPr>
      </p:pic>
      <p:sp>
        <p:nvSpPr>
          <p:cNvPr id="27" name="Freeform: Shape 21">
            <a:extLst>
              <a:ext uri="{FF2B5EF4-FFF2-40B4-BE49-F238E27FC236}">
                <a16:creationId xmlns:a16="http://schemas.microsoft.com/office/drawing/2014/main" id="{0F30CCEB-94C4-4F72-BA5A-9CEA85302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4446551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8" name="Freeform: Shape 23">
            <a:extLst>
              <a:ext uri="{FF2B5EF4-FFF2-40B4-BE49-F238E27FC236}">
                <a16:creationId xmlns:a16="http://schemas.microsoft.com/office/drawing/2014/main" id="{0DE1A94F-CC8B-4954-97A7-ADD4F300D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99120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BFF32-8624-4332-9961-509BBC6B7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5827" y="327428"/>
            <a:ext cx="3355942" cy="20133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cap="all" dirty="0"/>
              <a:t>Next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3D4F9-23E0-482A-AA0C-C70D59DB9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9682" y="2286229"/>
            <a:ext cx="4422317" cy="440848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400" b="1" i="1">
                <a:solidFill>
                  <a:srgbClr val="FF0000"/>
                </a:solidFill>
              </a:rPr>
              <a:t>February 20</a:t>
            </a:r>
            <a:r>
              <a:rPr lang="en-US" sz="5400" b="1" i="1" baseline="30000">
                <a:solidFill>
                  <a:srgbClr val="FF0000"/>
                </a:solidFill>
              </a:rPr>
              <a:t>th</a:t>
            </a:r>
            <a:r>
              <a:rPr lang="en-US" sz="5400" b="1" i="1">
                <a:solidFill>
                  <a:srgbClr val="FF0000"/>
                </a:solidFill>
              </a:rPr>
              <a:t> </a:t>
            </a:r>
            <a:endParaRPr lang="en-US" sz="5400" b="1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400" b="1" i="1" dirty="0">
                <a:solidFill>
                  <a:srgbClr val="FF0000"/>
                </a:solidFill>
              </a:rPr>
              <a:t>7:00 p.m.</a:t>
            </a:r>
          </a:p>
          <a:p>
            <a:pPr marL="0" indent="0" algn="ct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>
                <a:solidFill>
                  <a:srgbClr val="FF0000"/>
                </a:solidFill>
              </a:rPr>
              <a:t>(Following the PTSO Meeting)</a:t>
            </a:r>
            <a:r>
              <a:rPr lang="en-US" sz="4000" dirty="0"/>
              <a:t>:</a:t>
            </a:r>
          </a:p>
          <a:p>
            <a:pPr marL="0" indent="0" algn="ct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300" dirty="0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9F6320-19F5-4118-B77C-0A26C6AD4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023" y="2071346"/>
            <a:ext cx="5659222" cy="291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47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DF94834-9C77-48CC-967C-50AD76D5B8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542"/>
          <a:stretch/>
        </p:blipFill>
        <p:spPr>
          <a:xfrm>
            <a:off x="20" y="10"/>
            <a:ext cx="12191980" cy="68593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10B1DD0-264A-47E3-A16A-C87AFA51E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69C1BB7B-F21E-41A2-B30C-D8507B96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DF6D7DDE-F8A1-4105-9729-F9EB5F81A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9F0486-51A3-4526-8A21-17743CD1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128" y="1788454"/>
            <a:ext cx="8361229" cy="20982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10967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6C1BE07-BC82-4BE5-B05E-18582469E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150" y="1649691"/>
            <a:ext cx="2698619" cy="22369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100" cap="all"/>
              <a:t>189 days and counting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6CB5C0-2DA6-4386-9C91-74E9BE5E8B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05" r="18123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87732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BD6CC-986A-4BBF-B646-86A3ACFF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91861"/>
            <a:ext cx="9601200" cy="1485900"/>
          </a:xfrm>
        </p:spPr>
        <p:txBody>
          <a:bodyPr>
            <a:normAutofit/>
          </a:bodyPr>
          <a:lstStyle/>
          <a:p>
            <a:r>
              <a:rPr lang="en-US" sz="6600" b="1" i="1" dirty="0"/>
              <a:t>Payments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76DDE-DA91-4834-BC57-EF6D55F6D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49829"/>
            <a:ext cx="10145486" cy="5508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.</a:t>
            </a:r>
          </a:p>
          <a:p>
            <a:r>
              <a:rPr lang="en-US" sz="2800" b="1" dirty="0"/>
              <a:t>· Please keep track of your payments</a:t>
            </a:r>
          </a:p>
          <a:p>
            <a:r>
              <a:rPr lang="en-US" sz="2800" b="1" dirty="0"/>
              <a:t>· Those families that are on the manual must have payment paid in full or switch over to automatic payment by          February 28, 2020. </a:t>
            </a:r>
          </a:p>
          <a:p>
            <a:r>
              <a:rPr lang="en-US" sz="2800" b="1" dirty="0"/>
              <a:t>Those families on the automatic plan have 30 before the trip to have balance paid.  </a:t>
            </a:r>
          </a:p>
          <a:p>
            <a:endParaRPr lang="en-US" sz="2800" b="1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C04D3B-E716-4EEF-B688-11983444B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624" y="4385094"/>
            <a:ext cx="3278458" cy="223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68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BD6CC-986A-4BBF-B646-86A3ACFFF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91861"/>
            <a:ext cx="9601200" cy="1485900"/>
          </a:xfrm>
        </p:spPr>
        <p:txBody>
          <a:bodyPr/>
          <a:lstStyle/>
          <a:p>
            <a:r>
              <a:rPr lang="en-US" sz="6600" b="1" i="1" dirty="0"/>
              <a:t>Passports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76DDE-DA91-4834-BC57-EF6D55F6D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49829"/>
            <a:ext cx="10145486" cy="5508171"/>
          </a:xfrm>
        </p:spPr>
        <p:txBody>
          <a:bodyPr>
            <a:normAutofit/>
          </a:bodyPr>
          <a:lstStyle/>
          <a:p>
            <a:r>
              <a:rPr lang="en-US" sz="2200" b="1" dirty="0"/>
              <a:t>· </a:t>
            </a:r>
            <a:r>
              <a:rPr lang="en-US" sz="2800" b="1" dirty="0"/>
              <a:t>Please refer to separate handout for more detailed information.</a:t>
            </a:r>
          </a:p>
          <a:p>
            <a:r>
              <a:rPr lang="en-US" sz="2800" b="1" dirty="0"/>
              <a:t>· Fill out forms online and print to bring </a:t>
            </a:r>
          </a:p>
          <a:p>
            <a:r>
              <a:rPr lang="en-US" sz="2800" b="1" dirty="0"/>
              <a:t>· Make appointment online</a:t>
            </a:r>
          </a:p>
          <a:p>
            <a:r>
              <a:rPr lang="en-US" sz="2800" b="1" dirty="0"/>
              <a:t>· Take photo before </a:t>
            </a:r>
          </a:p>
          <a:p>
            <a:pPr marL="0" indent="0">
              <a:buNone/>
            </a:pPr>
            <a:r>
              <a:rPr lang="en-US" sz="2800" b="1" dirty="0"/>
              <a:t>appointment</a:t>
            </a:r>
          </a:p>
          <a:p>
            <a:r>
              <a:rPr lang="en-US" sz="2800" b="1" dirty="0"/>
              <a:t>· Fees: $80 application fee and $35 acceptance fee</a:t>
            </a:r>
          </a:p>
          <a:p>
            <a:r>
              <a:rPr lang="en-US" sz="2800" b="1" dirty="0"/>
              <a:t>· 2 forms of identification and copies of each.</a:t>
            </a:r>
          </a:p>
          <a:p>
            <a:r>
              <a:rPr lang="en-US" sz="2800" b="1" dirty="0"/>
              <a:t>· Guardian with custody </a:t>
            </a:r>
          </a:p>
          <a:p>
            <a:r>
              <a:rPr lang="en-US" sz="2800" b="1" dirty="0"/>
              <a:t>· 2-10 weeks to process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2D649A-10FD-4786-9759-F0EA39AC7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867" y="2005692"/>
            <a:ext cx="2468933" cy="246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38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247650"/>
            <a:ext cx="6176776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6600" b="1" i="1" dirty="0"/>
              <a:t>Traveling Shirts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6B0C51-B3E2-4BFE-9761-910E9921D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0824" y="1807029"/>
            <a:ext cx="5872365" cy="4060371"/>
          </a:xfrm>
        </p:spPr>
        <p:txBody>
          <a:bodyPr>
            <a:normAutofit/>
          </a:bodyPr>
          <a:lstStyle/>
          <a:p>
            <a:r>
              <a:rPr lang="en-US" sz="2800" b="1" dirty="0"/>
              <a:t>Each student will receive a numbered t-shirt that they wear on travel days.</a:t>
            </a:r>
          </a:p>
          <a:p>
            <a:r>
              <a:rPr lang="en-US" sz="2800" b="1" dirty="0"/>
              <a:t>Please give your t-shirt size to Mr. </a:t>
            </a:r>
            <a:r>
              <a:rPr lang="en-US" sz="2800" b="1"/>
              <a:t>Annunziata</a:t>
            </a:r>
            <a:r>
              <a:rPr lang="en-US" sz="2800" b="1" dirty="0"/>
              <a:t>. </a:t>
            </a:r>
          </a:p>
          <a:p>
            <a:pPr marL="0" indent="0">
              <a:buNone/>
            </a:pPr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E7C09-29DF-4CD0-92C5-590B4CCAA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02" y="326555"/>
            <a:ext cx="4327822" cy="28874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C97EFD-AF0A-4488-AFD9-3E74F2BEE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897" y="4317961"/>
            <a:ext cx="9109292" cy="254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84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CEC05C-41A0-48C1-8E19-3F154EFBE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060817"/>
          </a:xfrm>
        </p:spPr>
        <p:txBody>
          <a:bodyPr anchor="b">
            <a:normAutofit/>
          </a:bodyPr>
          <a:lstStyle/>
          <a:p>
            <a:r>
              <a:rPr lang="en-US" sz="2800" dirty="0"/>
              <a:t>Roommates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0BC70C-4755-428B-92BF-572FA8F5E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75" y="953489"/>
            <a:ext cx="6900380" cy="49510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3B386-6AAE-4BEF-909C-1AC53F705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23" y="2286000"/>
            <a:ext cx="3053039" cy="3931920"/>
          </a:xfrm>
        </p:spPr>
        <p:txBody>
          <a:bodyPr>
            <a:normAutofit/>
          </a:bodyPr>
          <a:lstStyle/>
          <a:p>
            <a:r>
              <a:rPr lang="en-US" sz="1600" dirty="0"/>
              <a:t>· </a:t>
            </a:r>
            <a:r>
              <a:rPr lang="en-US" sz="2800" dirty="0"/>
              <a:t>Start thinking about who you would like to room with. </a:t>
            </a:r>
          </a:p>
          <a:p>
            <a:r>
              <a:rPr lang="en-US" sz="2800" dirty="0"/>
              <a:t>· Four same gender students per room with two queen size beds. 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10519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>
            <a:extLst>
              <a:ext uri="{FF2B5EF4-FFF2-40B4-BE49-F238E27FC236}">
                <a16:creationId xmlns:a16="http://schemas.microsoft.com/office/drawing/2014/main" id="{0E807223-DF88-4D6D-970E-08919E5E0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Cellphone Plans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2C66D7-3407-41C4-9918-AEAB53837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98" y="586422"/>
            <a:ext cx="3927607" cy="22125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50B9B3-0990-4899-B6BA-3BDE472E1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128" y="3429000"/>
            <a:ext cx="3504545" cy="233211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16B0C51-B3E2-4BFE-9761-910E9921D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0824" y="1807029"/>
            <a:ext cx="5872365" cy="4060371"/>
          </a:xfrm>
        </p:spPr>
        <p:txBody>
          <a:bodyPr>
            <a:normAutofit/>
          </a:bodyPr>
          <a:lstStyle/>
          <a:p>
            <a:r>
              <a:rPr lang="en-US" sz="2800" b="1" dirty="0"/>
              <a:t>Verizon &amp; </a:t>
            </a:r>
            <a:r>
              <a:rPr lang="en-US" sz="2800" b="1" dirty="0" err="1"/>
              <a:t>ATandT</a:t>
            </a:r>
            <a:r>
              <a:rPr lang="en-US" sz="2800" b="1" dirty="0"/>
              <a:t>- $10 a day travel pass</a:t>
            </a:r>
          </a:p>
          <a:p>
            <a:r>
              <a:rPr lang="en-US" sz="2800" b="1" dirty="0" err="1"/>
              <a:t>Tmobile</a:t>
            </a:r>
            <a:r>
              <a:rPr lang="en-US" sz="2800" b="1" dirty="0"/>
              <a:t>- 3 plans $30-43 a line </a:t>
            </a:r>
          </a:p>
          <a:p>
            <a:r>
              <a:rPr lang="en-US" sz="2800" b="1" dirty="0"/>
              <a:t>Boost- 10c a text $10 per month add on 200 minutes</a:t>
            </a:r>
          </a:p>
          <a:p>
            <a:r>
              <a:rPr lang="en-US" sz="2800" b="1" dirty="0"/>
              <a:t>Sprint- $15 a month add on</a:t>
            </a:r>
          </a:p>
          <a:p>
            <a:r>
              <a:rPr lang="en-US" sz="2800" b="1" dirty="0"/>
              <a:t>Cricket- does not offer </a:t>
            </a:r>
            <a:r>
              <a:rPr lang="en-US" sz="2800" b="1"/>
              <a:t>international roaming</a:t>
            </a:r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7679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C14BB-0720-4915-AF5E-D162CF2E0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84048" lvl="0" indent="-384048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en-US" sz="4800" b="1" u="sng" dirty="0">
                <a:solidFill>
                  <a:srgbClr val="191B0E"/>
                </a:solidFill>
                <a:ea typeface="+mn-ea"/>
                <a:cs typeface="+mn-cs"/>
              </a:rPr>
              <a:t>Currency Exchange </a:t>
            </a:r>
            <a:br>
              <a:rPr lang="en-US" sz="1700" dirty="0">
                <a:solidFill>
                  <a:srgbClr val="191B0E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5AE3F-1424-4A8A-8FA0-17992A9B1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915885"/>
            <a:ext cx="5153804" cy="3951515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· Before your trip, exchange money at your bank or credit union.</a:t>
            </a:r>
          </a:p>
          <a:p>
            <a:r>
              <a:rPr lang="en-US" sz="2800" b="1" dirty="0"/>
              <a:t>· After you’re home, see if your bank or credit union will buy back the foreign currency.</a:t>
            </a:r>
          </a:p>
          <a:p>
            <a:r>
              <a:rPr lang="en-US" sz="2800" b="1" dirty="0"/>
              <a:t>Some banks charge low or no foreign transaction fees or offer international ATM fee reimbursements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C0CE39-9936-41C9-B43C-C312AE0093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36310" y="915973"/>
            <a:ext cx="1903060" cy="19998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E33647-82B9-49D3-80C8-E06E653B1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465" y="3145970"/>
            <a:ext cx="37147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31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D043292-708B-4F69-AE72-8FB56C6E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Suitcase Size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/>
          </a:p>
        </p:txBody>
      </p:sp>
      <p:pic>
        <p:nvPicPr>
          <p:cNvPr id="8" name="Picture 7" descr="Person carrying rolling luggage">
            <a:extLst>
              <a:ext uri="{FF2B5EF4-FFF2-40B4-BE49-F238E27FC236}">
                <a16:creationId xmlns:a16="http://schemas.microsoft.com/office/drawing/2014/main" id="{3E07AA5F-8072-9541-85CB-0C9A4C1EBC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" b="-2"/>
          <a:stretch/>
        </p:blipFill>
        <p:spPr>
          <a:xfrm>
            <a:off x="20" y="10"/>
            <a:ext cx="4379956" cy="3428990"/>
          </a:xfrm>
          <a:prstGeom prst="rect">
            <a:avLst/>
          </a:prstGeom>
        </p:spPr>
      </p:pic>
      <p:pic>
        <p:nvPicPr>
          <p:cNvPr id="4" name="Picture 3" descr="Woman looking at mountains">
            <a:extLst>
              <a:ext uri="{FF2B5EF4-FFF2-40B4-BE49-F238E27FC236}">
                <a16:creationId xmlns:a16="http://schemas.microsoft.com/office/drawing/2014/main" id="{2A8AB22A-14EA-F842-BE52-8E0EC555C5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" r="2" b="2"/>
          <a:stretch/>
        </p:blipFill>
        <p:spPr>
          <a:xfrm>
            <a:off x="20" y="3429000"/>
            <a:ext cx="4373525" cy="3429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F01DDB9-C75C-44C2-9331-356EAF9C0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14700"/>
            <a:ext cx="4373545" cy="228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2C017B3-7B7A-4C5A-A3E9-09EC1428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C866F-7828-4A09-83DC-1106CC6B8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3" y="1567543"/>
            <a:ext cx="6350947" cy="4604657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>
                <a:solidFill>
                  <a:schemeClr val="tx1"/>
                </a:solidFill>
              </a:rPr>
              <a:t>You should check with your airline first, but most domestic airlines permit a carry-on piece of luggage that is 45 linear (total) inches. A common sized bag for carry-on luggage is </a:t>
            </a:r>
            <a:r>
              <a:rPr lang="en-US" sz="3400" b="1" u="sng" dirty="0">
                <a:solidFill>
                  <a:schemeClr val="tx1"/>
                </a:solidFill>
              </a:rPr>
              <a:t>22"x 14"x 9". </a:t>
            </a:r>
            <a:r>
              <a:rPr lang="en-US" sz="3400" dirty="0">
                <a:solidFill>
                  <a:schemeClr val="tx1"/>
                </a:solidFill>
              </a:rPr>
              <a:t>Most airlines have a carry-on weight limit of </a:t>
            </a:r>
            <a:r>
              <a:rPr lang="en-US" sz="3400" b="1" dirty="0">
                <a:solidFill>
                  <a:schemeClr val="tx1"/>
                </a:solidFill>
              </a:rPr>
              <a:t>40 pounds.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</a:p>
          <a:p>
            <a:r>
              <a:rPr lang="en-US" sz="3400" dirty="0">
                <a:solidFill>
                  <a:schemeClr val="tx1"/>
                </a:solidFill>
              </a:rPr>
              <a:t>Please weight luggage before trip and leave space/weight for souvenirs </a:t>
            </a:r>
          </a:p>
          <a:p>
            <a:r>
              <a:rPr lang="en-US" sz="3400" dirty="0">
                <a:solidFill>
                  <a:schemeClr val="tx1"/>
                </a:solidFill>
              </a:rPr>
              <a:t>Checked Bag Fee: $25- $100 depending on size and weight restrictions for airline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28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Props1.xml><?xml version="1.0" encoding="utf-8"?>
<ds:datastoreItem xmlns:ds="http://schemas.openxmlformats.org/officeDocument/2006/customXml" ds:itemID="{7FAD4C99-7793-446D-B40E-9C65086CB8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199E8A-3253-45E5-B33A-F34129B7AA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6722C5-B529-4491-808D-2D5A0D242BA3}">
  <ds:schemaRefs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</Words>
  <Application>Microsoft Office PowerPoint</Application>
  <PresentationFormat>Widescreen</PresentationFormat>
  <Paragraphs>49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Franklin Gothic Book</vt:lpstr>
      <vt:lpstr>Crop</vt:lpstr>
      <vt:lpstr>Paris &amp; Madrid  Trip </vt:lpstr>
      <vt:lpstr>189 days and counting</vt:lpstr>
      <vt:lpstr>Payments </vt:lpstr>
      <vt:lpstr>Passports </vt:lpstr>
      <vt:lpstr>Traveling Shirts</vt:lpstr>
      <vt:lpstr>Roommates</vt:lpstr>
      <vt:lpstr>Cellphone Plans</vt:lpstr>
      <vt:lpstr>Currency Exchange  </vt:lpstr>
      <vt:lpstr>Suitcase Size </vt:lpstr>
      <vt:lpstr>How to pack </vt:lpstr>
      <vt:lpstr>Next Meeting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2019-12-11T20:39:28Z</dcterms:created>
  <dcterms:modified xsi:type="dcterms:W3CDTF">2020-01-09T18:09:08Z</dcterms:modified>
</cp:coreProperties>
</file>